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7560000" cx="10692000"/>
  <p:notesSz cx="7560000" cy="10692000"/>
  <p:embeddedFontLst>
    <p:embeddedFont>
      <p:font typeface="IBM Plex Sans"/>
      <p:regular r:id="rId11"/>
      <p:bold r:id="rId12"/>
      <p:italic r:id="rId13"/>
      <p:boldItalic r:id="rId14"/>
    </p:embeddedFont>
    <p:embeddedFont>
      <p:font typeface="IBM Plex Sans Ligh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">
          <p15:clr>
            <a:srgbClr val="A4A3A4"/>
          </p15:clr>
        </p15:guide>
        <p15:guide id="2" pos="6447">
          <p15:clr>
            <a:srgbClr val="A4A3A4"/>
          </p15:clr>
        </p15:guide>
        <p15:guide id="3" orient="horz" pos="212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pos="3368">
          <p15:clr>
            <a:srgbClr val="A4A3A4"/>
          </p15:clr>
        </p15:guide>
        <p15:guide id="6" orient="horz" pos="1872">
          <p15:clr>
            <a:srgbClr val="A4A3A4"/>
          </p15:clr>
        </p15:guide>
        <p15:guide id="7" pos="2234">
          <p15:clr>
            <a:srgbClr val="A4A3A4"/>
          </p15:clr>
        </p15:guide>
        <p15:guide id="8" pos="4553">
          <p15:clr>
            <a:srgbClr val="A4A3A4"/>
          </p15:clr>
        </p15:guide>
        <p15:guide id="9" pos="4298">
          <p15:clr>
            <a:srgbClr val="A4A3A4"/>
          </p15:clr>
        </p15:guide>
        <p15:guide id="10" pos="2376">
          <p15:clr>
            <a:srgbClr val="A4A3A4"/>
          </p15:clr>
        </p15:guide>
        <p15:guide id="11" pos="295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657C4B1-419F-4F8C-948B-B4D869FF12EE}">
  <a:tblStyle styleId="{4657C4B1-419F-4F8C-948B-B4D869FF12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/>
        <p:guide pos="6447"/>
        <p:guide pos="212" orient="horz"/>
        <p:guide pos="4570" orient="horz"/>
        <p:guide pos="3368"/>
        <p:guide pos="1872" orient="horz"/>
        <p:guide pos="2234"/>
        <p:guide pos="4553"/>
        <p:guide pos="4298"/>
        <p:guide pos="2376"/>
        <p:guide pos="295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BMPlexSans-regular.fntdata"/><Relationship Id="rId10" Type="http://schemas.openxmlformats.org/officeDocument/2006/relationships/slide" Target="slides/slide4.xml"/><Relationship Id="rId13" Type="http://schemas.openxmlformats.org/officeDocument/2006/relationships/font" Target="fonts/IBMPlexSans-italic.fntdata"/><Relationship Id="rId12" Type="http://schemas.openxmlformats.org/officeDocument/2006/relationships/font" Target="fonts/IBMPlex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IBMPlexSansLight-regular.fntdata"/><Relationship Id="rId14" Type="http://schemas.openxmlformats.org/officeDocument/2006/relationships/font" Target="fonts/IBMPlexSans-boldItalic.fntdata"/><Relationship Id="rId17" Type="http://schemas.openxmlformats.org/officeDocument/2006/relationships/font" Target="fonts/IBMPlexSansLight-italic.fntdata"/><Relationship Id="rId16" Type="http://schemas.openxmlformats.org/officeDocument/2006/relationships/font" Target="fonts/IBMPlexSansLigh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font" Target="fonts/IBMPlexSansLigh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45bece476_0_1258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45bece476_0_1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45bece476_0_1276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45bece476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45bece476_0_1384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45bece476_0_1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45bece476_0_1397:notes"/>
          <p:cNvSpPr/>
          <p:nvPr>
            <p:ph idx="2" type="sldImg"/>
          </p:nvPr>
        </p:nvSpPr>
        <p:spPr>
          <a:xfrm>
            <a:off x="1004515" y="685800"/>
            <a:ext cx="4849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45bece476_0_1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64478" y="1094388"/>
            <a:ext cx="9963000" cy="30168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2pPr>
            <a:lvl3pPr lvl="2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3pPr>
            <a:lvl4pPr lvl="3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4pPr>
            <a:lvl5pPr lvl="4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5pPr>
            <a:lvl6pPr lvl="5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6pPr>
            <a:lvl7pPr lvl="6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7pPr>
            <a:lvl8pPr lvl="7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8pPr>
            <a:lvl9pPr lvl="8" algn="ctr">
              <a:spcBef>
                <a:spcPts val="0"/>
              </a:spcBef>
              <a:spcAft>
                <a:spcPts val="0"/>
              </a:spcAft>
              <a:buSzPts val="6600"/>
              <a:buNone/>
              <a:defRPr sz="66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64468" y="4165643"/>
            <a:ext cx="9963000" cy="11649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64468" y="1625801"/>
            <a:ext cx="9963000" cy="28860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5200"/>
              <a:buNone/>
              <a:defRPr sz="152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64468" y="4633192"/>
            <a:ext cx="9963000" cy="19119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74650" lvl="0" marL="457200" algn="ctr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indent="-342900" lvl="1" marL="914400" algn="ctr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ctr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ctr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ctr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ctr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ctr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ctr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ctr">
              <a:spcBef>
                <a:spcPts val="2000"/>
              </a:spcBef>
              <a:spcAft>
                <a:spcPts val="20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64468" y="3161354"/>
            <a:ext cx="9963000" cy="12372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indent="-342900" lvl="1" marL="9144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000"/>
              </a:spcBef>
              <a:spcAft>
                <a:spcPts val="20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64468" y="1693927"/>
            <a:ext cx="4677000" cy="50214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23850" lvl="1" marL="9144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650483" y="1693927"/>
            <a:ext cx="4677000" cy="50214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23850" lvl="1" marL="9144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64468" y="816630"/>
            <a:ext cx="3283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64468" y="2042457"/>
            <a:ext cx="3283500" cy="46731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indent="-323850" lvl="1" marL="9144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23850" lvl="3" marL="18288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4pPr>
            <a:lvl5pPr indent="-323850" lvl="4" marL="22860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>
              <a:spcBef>
                <a:spcPts val="200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>
              <a:spcBef>
                <a:spcPts val="200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>
              <a:spcBef>
                <a:spcPts val="200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>
              <a:spcBef>
                <a:spcPts val="2000"/>
              </a:spcBef>
              <a:spcAft>
                <a:spcPts val="200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573245" y="661638"/>
            <a:ext cx="7445700" cy="60126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1pPr>
            <a:lvl2pPr lvl="1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5346000" y="-184"/>
            <a:ext cx="5346000" cy="756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310447" y="1812541"/>
            <a:ext cx="4730100" cy="2178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310447" y="4120005"/>
            <a:ext cx="4730100" cy="18153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5775715" y="1064257"/>
            <a:ext cx="4486500" cy="54312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indent="-342900" lvl="1" marL="9144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2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20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20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2000"/>
              </a:spcBef>
              <a:spcAft>
                <a:spcPts val="20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64468" y="6218168"/>
            <a:ext cx="7014300" cy="8895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64468" y="654105"/>
            <a:ext cx="99630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64468" y="1693927"/>
            <a:ext cx="9963000" cy="50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16050" lIns="116050" spcFirstLastPara="1" rIns="116050" wrap="square" tIns="116050">
            <a:noAutofit/>
          </a:bodyPr>
          <a:lstStyle>
            <a:lvl1pPr indent="-3746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Char char="●"/>
              <a:defRPr sz="2300">
                <a:solidFill>
                  <a:schemeClr val="dk2"/>
                </a:solidFill>
              </a:defRPr>
            </a:lvl1pPr>
            <a:lvl2pPr indent="-342900" lvl="1" marL="914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2pPr>
            <a:lvl3pPr indent="-342900" lvl="2" marL="1371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3pPr>
            <a:lvl4pPr indent="-342900" lvl="3" marL="18288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4pPr>
            <a:lvl5pPr indent="-342900" lvl="4" marL="22860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906772" y="6854072"/>
            <a:ext cx="641700" cy="5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6050" lIns="116050" spcFirstLastPara="1" rIns="116050" wrap="square" tIns="11605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2.jp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2.jp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2.jp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2.jp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3414300" cy="7560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649550" y="1071324"/>
            <a:ext cx="3076800" cy="54312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Session Flow</a:t>
            </a:r>
            <a:endParaRPr b="1"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Sharing the Objective | 2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share the objective of the session/exercise.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Walkthrough - Example | 10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walk through 1-2 examples of the tool in use.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Walkthrough - ‘How To?’ | 10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walk through the ‘How to?’ of the tool as per instructions on the toolsheet. 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Clarifications | 8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Facilitators to clarify doubts from participants.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AutoNum type="arabicPeriod"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Exercise | 60 Min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Participants to use tool with guidance from the facilitation team. Since there are multiple tools to consider, a recommended flow could be -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Map Individual Learnings 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-5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 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- 20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Continue Affinity Map or do ERAF/Tree Diagram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- 20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100"/>
              <a:buFont typeface="IBM Plex Sans"/>
              <a:buChar char="➔"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Discuss Insights </a:t>
            </a:r>
            <a:r>
              <a:rPr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- 15 Min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rPr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684938" y="571933"/>
            <a:ext cx="30000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Notes</a:t>
            </a:r>
            <a:endParaRPr sz="18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46650" y="1962299"/>
            <a:ext cx="3000000" cy="1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Tools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Mapping, ERAF Diagram,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Tree Diagram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Material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Chart Paper, Post-Its, Pens/Sketch Pens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Time </a:t>
            </a:r>
            <a:endParaRPr b="1"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90 Minutes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7228300" y="1071328"/>
            <a:ext cx="3076800" cy="5825700"/>
          </a:xfrm>
          <a:prstGeom prst="rect">
            <a:avLst/>
          </a:prstGeom>
        </p:spPr>
        <p:txBody>
          <a:bodyPr anchorCtr="0" anchor="t" bIns="116050" lIns="116050" spcFirstLastPara="1" rIns="116050" wrap="square" tIns="1160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Points to Consider</a:t>
            </a:r>
            <a:endParaRPr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The numbering provided in the How To? is a recommended path. Startups may still choose to fill the template as per their convenience.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may not be possible for a team to use all the tools (and they may not be necessary either). The team should choose what they feel is apt to process information collected.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All observations, quotations, learnings etc. that are top of mind/most memorable should be put out first by individuals on the team.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It is easy for people to jump to insights and be defensive about them - it is recommended that teams try and come to a consensus on insights together. 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Research data (observations, quotations etc.) could be written on Post-Its to ease mapping. It can begin by each person writing their own findings (say top 10).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84150" lvl="0" marL="228600" marR="4572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Char char="●"/>
            </a:pPr>
            <a:r>
              <a:rPr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Photographs, films, sketches, objects can and should  be used to support observations &amp; user research.</a:t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2000"/>
              </a:spcBef>
              <a:spcAft>
                <a:spcPts val="2000"/>
              </a:spcAft>
              <a:buNone/>
            </a:pPr>
            <a:r>
              <a:rPr lang="en" sz="11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endParaRPr sz="11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" name="Google Shape;59;p13"/>
          <p:cNvSpPr txBox="1"/>
          <p:nvPr>
            <p:ph type="title"/>
          </p:nvPr>
        </p:nvSpPr>
        <p:spPr>
          <a:xfrm>
            <a:off x="469087" y="867076"/>
            <a:ext cx="2848500" cy="11106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IBM Plex Sans"/>
                <a:ea typeface="IBM Plex Sans"/>
                <a:cs typeface="IBM Plex Sans"/>
                <a:sym typeface="IBM Plex Sans"/>
              </a:rPr>
              <a:t>BOOTCAMP ONE | DAY THREE </a:t>
            </a:r>
            <a:endParaRPr sz="10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HCD EXERCISE | DEFINE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IBM Plex Sans"/>
                <a:ea typeface="IBM Plex Sans"/>
                <a:cs typeface="IBM Plex Sans"/>
                <a:sym typeface="IBM Plex Sans"/>
              </a:rPr>
              <a:t>ORGANISE &amp; GENERATE INSIGHTS</a:t>
            </a:r>
            <a:endParaRPr/>
          </a:p>
        </p:txBody>
      </p:sp>
      <p:grpSp>
        <p:nvGrpSpPr>
          <p:cNvPr id="60" name="Google Shape;60;p13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sp>
          <p:nvSpPr>
            <p:cNvPr id="61" name="Google Shape;61;p13"/>
            <p:cNvSpPr/>
            <p:nvPr/>
          </p:nvSpPr>
          <p:spPr>
            <a:xfrm>
              <a:off x="0" y="7094850"/>
              <a:ext cx="10692000" cy="465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 txBox="1"/>
            <p:nvPr/>
          </p:nvSpPr>
          <p:spPr>
            <a:xfrm>
              <a:off x="514889" y="7198197"/>
              <a:ext cx="4216500" cy="26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2475" lIns="92475" spcFirstLastPara="1" rIns="92475" wrap="square" tIns="92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">
                  <a:latin typeface="IBM Plex Sans"/>
                  <a:ea typeface="IBM Plex Sans"/>
                  <a:cs typeface="IBM Plex Sans"/>
                  <a:sym typeface="IBM Plex Sans"/>
                </a:rPr>
                <a:t>FINANCIAL INNOVATION LAB</a:t>
              </a:r>
              <a:r>
                <a:rPr b="1" lang="en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| BOOTCAMP ONE </a:t>
              </a:r>
              <a:endParaRPr b="1" sz="6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63" name="Google Shape;63;p13"/>
            <p:cNvGrpSpPr/>
            <p:nvPr/>
          </p:nvGrpSpPr>
          <p:grpSpPr>
            <a:xfrm>
              <a:off x="7712143" y="7094781"/>
              <a:ext cx="2412328" cy="430321"/>
              <a:chOff x="5831433" y="6857683"/>
              <a:chExt cx="4631966" cy="815774"/>
            </a:xfrm>
          </p:grpSpPr>
          <p:pic>
            <p:nvPicPr>
              <p:cNvPr id="64" name="Google Shape;64;p1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513825" y="6857683"/>
                <a:ext cx="949574" cy="81577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5" name="Google Shape;65;p1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31433" y="7117645"/>
                <a:ext cx="1933325" cy="44640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6" name="Google Shape;66;p13"/>
              <p:cNvPicPr preferRelativeResize="0"/>
              <p:nvPr/>
            </p:nvPicPr>
            <p:blipFill rotWithShape="1">
              <a:blip r:embed="rId5">
                <a:alphaModFix/>
              </a:blip>
              <a:srcRect b="23935" l="18913" r="10250" t="28704"/>
              <a:stretch/>
            </p:blipFill>
            <p:spPr>
              <a:xfrm>
                <a:off x="8144179" y="7097827"/>
                <a:ext cx="990224" cy="3939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67" name="Google Shape;67;p13"/>
          <p:cNvSpPr/>
          <p:nvPr/>
        </p:nvSpPr>
        <p:spPr>
          <a:xfrm>
            <a:off x="0" y="-300"/>
            <a:ext cx="137100" cy="75600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73" name="Google Shape;73;p14"/>
          <p:cNvCxnSpPr/>
          <p:nvPr/>
        </p:nvCxnSpPr>
        <p:spPr>
          <a:xfrm rot="10800000">
            <a:off x="4000575" y="5521850"/>
            <a:ext cx="552600" cy="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4"/>
          <p:cNvCxnSpPr/>
          <p:nvPr/>
        </p:nvCxnSpPr>
        <p:spPr>
          <a:xfrm>
            <a:off x="4000725" y="5864750"/>
            <a:ext cx="53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" name="Google Shape;75;p14"/>
          <p:cNvCxnSpPr/>
          <p:nvPr/>
        </p:nvCxnSpPr>
        <p:spPr>
          <a:xfrm>
            <a:off x="4000725" y="6321950"/>
            <a:ext cx="53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sp>
        <p:nvSpPr>
          <p:cNvPr id="76" name="Google Shape;76;p14"/>
          <p:cNvSpPr txBox="1"/>
          <p:nvPr/>
        </p:nvSpPr>
        <p:spPr>
          <a:xfrm>
            <a:off x="4642009" y="448572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Entities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4642009" y="4900063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Attributes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4642009" y="5314400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Relationships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4642009" y="5728738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Financial Flows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4642009" y="614307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Material Flows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4178625" y="4525700"/>
            <a:ext cx="291900" cy="273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14"/>
          <p:cNvGrpSpPr/>
          <p:nvPr/>
        </p:nvGrpSpPr>
        <p:grpSpPr>
          <a:xfrm>
            <a:off x="729470" y="1562595"/>
            <a:ext cx="2515008" cy="2948044"/>
            <a:chOff x="729450" y="1562700"/>
            <a:chExt cx="2937750" cy="3930725"/>
          </a:xfrm>
        </p:grpSpPr>
        <p:sp>
          <p:nvSpPr>
            <p:cNvPr id="83" name="Google Shape;83;p14"/>
            <p:cNvSpPr/>
            <p:nvPr/>
          </p:nvSpPr>
          <p:spPr>
            <a:xfrm>
              <a:off x="857474" y="4573625"/>
              <a:ext cx="1333800" cy="919800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 rot="5273362">
              <a:off x="2162464" y="3893656"/>
              <a:ext cx="1580272" cy="1371937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743175" y="15627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13146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18861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24576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3029175" y="15704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12956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18671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2438625" y="20074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1891500" y="24522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729450" y="3034650"/>
              <a:ext cx="1690200" cy="1196100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1089825" y="32874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1661325" y="32952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1070775" y="3724488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1642275" y="3732238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2443950" y="45853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3015450" y="45931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2728125" y="4223825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034250" y="487936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1605750" y="4887113"/>
              <a:ext cx="421500" cy="273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14"/>
          <p:cNvSpPr/>
          <p:nvPr/>
        </p:nvSpPr>
        <p:spPr>
          <a:xfrm>
            <a:off x="755727" y="6190767"/>
            <a:ext cx="385500" cy="2211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4"/>
          <p:cNvSpPr txBox="1"/>
          <p:nvPr/>
        </p:nvSpPr>
        <p:spPr>
          <a:xfrm>
            <a:off x="1300949" y="5667852"/>
            <a:ext cx="22521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Observations, Data, Quotes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1300950" y="6125052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Affinities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107" name="Google Shape;107;p14"/>
          <p:cNvCxnSpPr>
            <a:stCxn id="108" idx="1"/>
            <a:endCxn id="109" idx="3"/>
          </p:cNvCxnSpPr>
          <p:nvPr/>
        </p:nvCxnSpPr>
        <p:spPr>
          <a:xfrm>
            <a:off x="8678236" y="4073429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>
            <a:stCxn id="111" idx="1"/>
            <a:endCxn id="112" idx="3"/>
          </p:cNvCxnSpPr>
          <p:nvPr/>
        </p:nvCxnSpPr>
        <p:spPr>
          <a:xfrm flipH="1" rot="10800000">
            <a:off x="8666409" y="1559161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4"/>
          <p:cNvCxnSpPr>
            <a:stCxn id="114" idx="1"/>
            <a:endCxn id="115" idx="3"/>
          </p:cNvCxnSpPr>
          <p:nvPr/>
        </p:nvCxnSpPr>
        <p:spPr>
          <a:xfrm flipH="1" rot="10800000">
            <a:off x="8666409" y="2159395"/>
            <a:ext cx="821100" cy="3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4"/>
          <p:cNvCxnSpPr>
            <a:stCxn id="117" idx="1"/>
            <a:endCxn id="118" idx="3"/>
          </p:cNvCxnSpPr>
          <p:nvPr/>
        </p:nvCxnSpPr>
        <p:spPr>
          <a:xfrm flipH="1" rot="10800000">
            <a:off x="7680958" y="3401701"/>
            <a:ext cx="1342200" cy="6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14"/>
          <p:cNvCxnSpPr>
            <a:stCxn id="120" idx="1"/>
            <a:endCxn id="121" idx="3"/>
          </p:cNvCxnSpPr>
          <p:nvPr/>
        </p:nvCxnSpPr>
        <p:spPr>
          <a:xfrm>
            <a:off x="8206330" y="2558980"/>
            <a:ext cx="1271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14"/>
          <p:cNvSpPr/>
          <p:nvPr/>
        </p:nvSpPr>
        <p:spPr>
          <a:xfrm>
            <a:off x="7669134" y="2120093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4"/>
          <p:cNvSpPr/>
          <p:nvPr/>
        </p:nvSpPr>
        <p:spPr>
          <a:xfrm>
            <a:off x="8206330" y="1774078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4"/>
          <p:cNvSpPr/>
          <p:nvPr/>
        </p:nvSpPr>
        <p:spPr>
          <a:xfrm>
            <a:off x="8206330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8666409" y="1455211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4"/>
          <p:cNvSpPr/>
          <p:nvPr/>
        </p:nvSpPr>
        <p:spPr>
          <a:xfrm>
            <a:off x="8666409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8666409" y="2055445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4"/>
          <p:cNvSpPr/>
          <p:nvPr/>
        </p:nvSpPr>
        <p:spPr>
          <a:xfrm>
            <a:off x="9126489" y="245203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9136378" y="1452180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4"/>
          <p:cNvSpPr/>
          <p:nvPr/>
        </p:nvSpPr>
        <p:spPr>
          <a:xfrm>
            <a:off x="9136378" y="2052415"/>
            <a:ext cx="351000" cy="213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14"/>
          <p:cNvGrpSpPr/>
          <p:nvPr/>
        </p:nvGrpSpPr>
        <p:grpSpPr>
          <a:xfrm flipH="1" rot="10800000">
            <a:off x="7680958" y="3291780"/>
            <a:ext cx="1818273" cy="891656"/>
            <a:chOff x="10689250" y="2481500"/>
            <a:chExt cx="2183325" cy="1140225"/>
          </a:xfrm>
        </p:grpSpPr>
        <p:sp>
          <p:nvSpPr>
            <p:cNvPr id="117" name="Google Shape;117;p14"/>
            <p:cNvSpPr/>
            <p:nvPr/>
          </p:nvSpPr>
          <p:spPr>
            <a:xfrm>
              <a:off x="10689250" y="3335538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11334300" y="28931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11886750" y="248537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11315250" y="3348125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12451075" y="248150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11879575" y="3344250"/>
              <a:ext cx="421500" cy="2736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8" name="Google Shape;128;p14"/>
          <p:cNvCxnSpPr>
            <a:stCxn id="129" idx="3"/>
            <a:endCxn id="122" idx="1"/>
          </p:cNvCxnSpPr>
          <p:nvPr/>
        </p:nvCxnSpPr>
        <p:spPr>
          <a:xfrm flipH="1" rot="10800000">
            <a:off x="7502334" y="2227043"/>
            <a:ext cx="166800" cy="63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4"/>
          <p:cNvCxnSpPr>
            <a:stCxn id="129" idx="3"/>
            <a:endCxn id="117" idx="1"/>
          </p:cNvCxnSpPr>
          <p:nvPr/>
        </p:nvCxnSpPr>
        <p:spPr>
          <a:xfrm>
            <a:off x="7502458" y="2864401"/>
            <a:ext cx="178500" cy="544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4"/>
          <p:cNvCxnSpPr>
            <a:stCxn id="122" idx="3"/>
            <a:endCxn id="123" idx="1"/>
          </p:cNvCxnSpPr>
          <p:nvPr/>
        </p:nvCxnSpPr>
        <p:spPr>
          <a:xfrm flipH="1" rot="10800000">
            <a:off x="8020134" y="1881143"/>
            <a:ext cx="186300" cy="345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4"/>
          <p:cNvCxnSpPr>
            <a:endCxn id="120" idx="1"/>
          </p:cNvCxnSpPr>
          <p:nvPr/>
        </p:nvCxnSpPr>
        <p:spPr>
          <a:xfrm>
            <a:off x="8020030" y="2226880"/>
            <a:ext cx="186300" cy="332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4"/>
          <p:cNvCxnSpPr>
            <a:stCxn id="123" idx="3"/>
            <a:endCxn id="111" idx="1"/>
          </p:cNvCxnSpPr>
          <p:nvPr/>
        </p:nvCxnSpPr>
        <p:spPr>
          <a:xfrm flipH="1" rot="10800000">
            <a:off x="8557330" y="1562128"/>
            <a:ext cx="109200" cy="318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4"/>
          <p:cNvCxnSpPr>
            <a:endCxn id="114" idx="1"/>
          </p:cNvCxnSpPr>
          <p:nvPr/>
        </p:nvCxnSpPr>
        <p:spPr>
          <a:xfrm>
            <a:off x="8557209" y="1880995"/>
            <a:ext cx="109200" cy="281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4"/>
          <p:cNvCxnSpPr>
            <a:stCxn id="117" idx="3"/>
            <a:endCxn id="126" idx="1"/>
          </p:cNvCxnSpPr>
          <p:nvPr/>
        </p:nvCxnSpPr>
        <p:spPr>
          <a:xfrm>
            <a:off x="8031984" y="3408601"/>
            <a:ext cx="186300" cy="345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4"/>
          <p:cNvCxnSpPr>
            <a:stCxn id="126" idx="3"/>
            <a:endCxn id="108" idx="1"/>
          </p:cNvCxnSpPr>
          <p:nvPr/>
        </p:nvCxnSpPr>
        <p:spPr>
          <a:xfrm>
            <a:off x="8569181" y="3754588"/>
            <a:ext cx="109200" cy="318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" name="Google Shape;137;p14"/>
          <p:cNvSpPr/>
          <p:nvPr/>
        </p:nvSpPr>
        <p:spPr>
          <a:xfrm>
            <a:off x="7152174" y="2666013"/>
            <a:ext cx="434400" cy="402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4"/>
          <p:cNvSpPr txBox="1"/>
          <p:nvPr/>
        </p:nvSpPr>
        <p:spPr>
          <a:xfrm>
            <a:off x="589725" y="854225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Affinity Mapping</a:t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9" name="Google Shape;139;p14"/>
          <p:cNvSpPr txBox="1"/>
          <p:nvPr/>
        </p:nvSpPr>
        <p:spPr>
          <a:xfrm>
            <a:off x="3842338" y="848725"/>
            <a:ext cx="22521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ERAF Diagram</a:t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0" name="Google Shape;140;p14"/>
          <p:cNvSpPr txBox="1"/>
          <p:nvPr/>
        </p:nvSpPr>
        <p:spPr>
          <a:xfrm>
            <a:off x="7051725" y="866550"/>
            <a:ext cx="2347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Tree Diagram</a:t>
            </a:r>
            <a:endParaRPr b="1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1" name="Google Shape;141;p14"/>
          <p:cNvSpPr/>
          <p:nvPr/>
        </p:nvSpPr>
        <p:spPr>
          <a:xfrm>
            <a:off x="7152100" y="5689850"/>
            <a:ext cx="291900" cy="2736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4"/>
          <p:cNvSpPr txBox="1"/>
          <p:nvPr/>
        </p:nvSpPr>
        <p:spPr>
          <a:xfrm>
            <a:off x="7642409" y="5668075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Key Takeaway / Insight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7642409" y="6117967"/>
            <a:ext cx="19305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Learnings, Observations</a:t>
            </a:r>
            <a:endParaRPr sz="1200">
              <a:solidFill>
                <a:srgbClr val="3C78D8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44" name="Google Shape;144;p14"/>
          <p:cNvSpPr/>
          <p:nvPr/>
        </p:nvSpPr>
        <p:spPr>
          <a:xfrm>
            <a:off x="4076736" y="1517910"/>
            <a:ext cx="566100" cy="5622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4"/>
          <p:cNvSpPr/>
          <p:nvPr/>
        </p:nvSpPr>
        <p:spPr>
          <a:xfrm>
            <a:off x="5318821" y="1711115"/>
            <a:ext cx="456000" cy="474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4"/>
          <p:cNvSpPr/>
          <p:nvPr/>
        </p:nvSpPr>
        <p:spPr>
          <a:xfrm>
            <a:off x="5489539" y="3490160"/>
            <a:ext cx="368400" cy="360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4"/>
          <p:cNvSpPr/>
          <p:nvPr/>
        </p:nvSpPr>
        <p:spPr>
          <a:xfrm>
            <a:off x="5857846" y="2488776"/>
            <a:ext cx="566100" cy="5622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4"/>
          <p:cNvSpPr/>
          <p:nvPr/>
        </p:nvSpPr>
        <p:spPr>
          <a:xfrm>
            <a:off x="4264952" y="3376662"/>
            <a:ext cx="456000" cy="4740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9" name="Google Shape;149;p14"/>
          <p:cNvCxnSpPr>
            <a:stCxn id="144" idx="5"/>
            <a:endCxn id="147" idx="1"/>
          </p:cNvCxnSpPr>
          <p:nvPr/>
        </p:nvCxnSpPr>
        <p:spPr>
          <a:xfrm>
            <a:off x="4559932" y="1997777"/>
            <a:ext cx="1380900" cy="5733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14"/>
          <p:cNvCxnSpPr>
            <a:stCxn id="145" idx="3"/>
            <a:endCxn id="148" idx="6"/>
          </p:cNvCxnSpPr>
          <p:nvPr/>
        </p:nvCxnSpPr>
        <p:spPr>
          <a:xfrm flipH="1">
            <a:off x="4721100" y="2115699"/>
            <a:ext cx="664500" cy="14979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14"/>
          <p:cNvSpPr/>
          <p:nvPr/>
        </p:nvSpPr>
        <p:spPr>
          <a:xfrm>
            <a:off x="4890964" y="2589320"/>
            <a:ext cx="368400" cy="3609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" name="Google Shape;152;p14"/>
          <p:cNvCxnSpPr>
            <a:stCxn id="148" idx="0"/>
            <a:endCxn id="144" idx="4"/>
          </p:cNvCxnSpPr>
          <p:nvPr/>
        </p:nvCxnSpPr>
        <p:spPr>
          <a:xfrm rot="10800000">
            <a:off x="4359752" y="2080062"/>
            <a:ext cx="133200" cy="12966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4"/>
          <p:cNvCxnSpPr>
            <a:stCxn id="144" idx="4"/>
            <a:endCxn id="151" idx="1"/>
          </p:cNvCxnSpPr>
          <p:nvPr/>
        </p:nvCxnSpPr>
        <p:spPr>
          <a:xfrm>
            <a:off x="4359786" y="2080110"/>
            <a:ext cx="585000" cy="5622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4"/>
          <p:cNvCxnSpPr>
            <a:stCxn id="146" idx="1"/>
            <a:endCxn id="145" idx="4"/>
          </p:cNvCxnSpPr>
          <p:nvPr/>
        </p:nvCxnSpPr>
        <p:spPr>
          <a:xfrm flipH="1" rot="10800000">
            <a:off x="5543490" y="2185212"/>
            <a:ext cx="3300" cy="135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4"/>
          <p:cNvCxnSpPr>
            <a:stCxn id="146" idx="7"/>
            <a:endCxn id="147" idx="4"/>
          </p:cNvCxnSpPr>
          <p:nvPr/>
        </p:nvCxnSpPr>
        <p:spPr>
          <a:xfrm flipH="1" rot="10800000">
            <a:off x="5803988" y="3051012"/>
            <a:ext cx="336900" cy="492000"/>
          </a:xfrm>
          <a:prstGeom prst="straightConnector1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14"/>
          <p:cNvCxnSpPr/>
          <p:nvPr/>
        </p:nvCxnSpPr>
        <p:spPr>
          <a:xfrm rot="10800000">
            <a:off x="4226712" y="2202778"/>
            <a:ext cx="105000" cy="110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" name="Google Shape;157;p14"/>
          <p:cNvCxnSpPr/>
          <p:nvPr/>
        </p:nvCxnSpPr>
        <p:spPr>
          <a:xfrm flipH="1">
            <a:off x="4863742" y="3050942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Google Shape;158;p14"/>
          <p:cNvCxnSpPr/>
          <p:nvPr/>
        </p:nvCxnSpPr>
        <p:spPr>
          <a:xfrm flipH="1" rot="10800000">
            <a:off x="5004613" y="3121474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cxnSp>
        <p:nvCxnSpPr>
          <p:cNvPr id="159" name="Google Shape;159;p14"/>
          <p:cNvCxnSpPr/>
          <p:nvPr/>
        </p:nvCxnSpPr>
        <p:spPr>
          <a:xfrm>
            <a:off x="4093470" y="2247168"/>
            <a:ext cx="105000" cy="110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triangle"/>
          </a:ln>
        </p:spPr>
      </p:cxnSp>
      <p:cxnSp>
        <p:nvCxnSpPr>
          <p:cNvPr id="160" name="Google Shape;160;p14"/>
          <p:cNvCxnSpPr/>
          <p:nvPr/>
        </p:nvCxnSpPr>
        <p:spPr>
          <a:xfrm flipH="1" rot="10800000">
            <a:off x="5004285" y="1945417"/>
            <a:ext cx="255000" cy="61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" name="Google Shape;161;p14"/>
          <p:cNvCxnSpPr/>
          <p:nvPr/>
        </p:nvCxnSpPr>
        <p:spPr>
          <a:xfrm flipH="1">
            <a:off x="5442962" y="2244100"/>
            <a:ext cx="9900" cy="127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14"/>
          <p:cNvSpPr/>
          <p:nvPr/>
        </p:nvSpPr>
        <p:spPr>
          <a:xfrm>
            <a:off x="5081868" y="1476615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4"/>
          <p:cNvSpPr/>
          <p:nvPr/>
        </p:nvSpPr>
        <p:spPr>
          <a:xfrm>
            <a:off x="5681120" y="1476615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4"/>
          <p:cNvSpPr/>
          <p:nvPr/>
        </p:nvSpPr>
        <p:spPr>
          <a:xfrm>
            <a:off x="5947454" y="1898153"/>
            <a:ext cx="336900" cy="160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4"/>
          <p:cNvSpPr/>
          <p:nvPr/>
        </p:nvSpPr>
        <p:spPr>
          <a:xfrm>
            <a:off x="4131825" y="4970428"/>
            <a:ext cx="385500" cy="221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4"/>
          <p:cNvSpPr/>
          <p:nvPr/>
        </p:nvSpPr>
        <p:spPr>
          <a:xfrm>
            <a:off x="7105300" y="6191828"/>
            <a:ext cx="385500" cy="221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"/>
          <p:cNvSpPr/>
          <p:nvPr/>
        </p:nvSpPr>
        <p:spPr>
          <a:xfrm>
            <a:off x="755725" y="5754203"/>
            <a:ext cx="385500" cy="221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68" name="Google Shape;168;p14"/>
          <p:cNvGraphicFramePr/>
          <p:nvPr/>
        </p:nvGraphicFramePr>
        <p:xfrm>
          <a:off x="513250" y="77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{4657C4B1-419F-4F8C-948B-B4D869FF12EE}</a:tableStyleId>
              </a:tblPr>
              <a:tblGrid>
                <a:gridCol w="3214900"/>
                <a:gridCol w="3214900"/>
                <a:gridCol w="32149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rgbClr val="3C78D8"/>
                          </a:solidFill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Note: </a:t>
                      </a:r>
                      <a:r>
                        <a:rPr lang="en" sz="9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This is not a template but a representation of the tools.</a:t>
                      </a:r>
                      <a:endParaRPr sz="9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</a:tbl>
          </a:graphicData>
        </a:graphic>
      </p:graphicFrame>
      <p:grpSp>
        <p:nvGrpSpPr>
          <p:cNvPr id="169" name="Google Shape;169;p14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sp>
          <p:nvSpPr>
            <p:cNvPr id="170" name="Google Shape;170;p14"/>
            <p:cNvSpPr/>
            <p:nvPr/>
          </p:nvSpPr>
          <p:spPr>
            <a:xfrm>
              <a:off x="0" y="7094850"/>
              <a:ext cx="10692000" cy="465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4"/>
            <p:cNvSpPr txBox="1"/>
            <p:nvPr/>
          </p:nvSpPr>
          <p:spPr>
            <a:xfrm>
              <a:off x="514889" y="7198197"/>
              <a:ext cx="4216500" cy="26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2475" lIns="92475" spcFirstLastPara="1" rIns="92475" wrap="square" tIns="92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">
                  <a:latin typeface="IBM Plex Sans"/>
                  <a:ea typeface="IBM Plex Sans"/>
                  <a:cs typeface="IBM Plex Sans"/>
                  <a:sym typeface="IBM Plex Sans"/>
                </a:rPr>
                <a:t>FINANCIAL INNOVATION LAB</a:t>
              </a:r>
              <a:r>
                <a:rPr b="1" lang="en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| BOOTCAMP ONE </a:t>
              </a:r>
              <a:endParaRPr b="1" sz="6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172" name="Google Shape;172;p14"/>
            <p:cNvGrpSpPr/>
            <p:nvPr/>
          </p:nvGrpSpPr>
          <p:grpSpPr>
            <a:xfrm>
              <a:off x="7712143" y="7094781"/>
              <a:ext cx="2412328" cy="430321"/>
              <a:chOff x="5831433" y="6857683"/>
              <a:chExt cx="4631966" cy="815774"/>
            </a:xfrm>
          </p:grpSpPr>
          <p:pic>
            <p:nvPicPr>
              <p:cNvPr id="173" name="Google Shape;173;p14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513825" y="6857683"/>
                <a:ext cx="949574" cy="81577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4" name="Google Shape;174;p1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31433" y="7117645"/>
                <a:ext cx="1933325" cy="44640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5" name="Google Shape;175;p14"/>
              <p:cNvPicPr preferRelativeResize="0"/>
              <p:nvPr/>
            </p:nvPicPr>
            <p:blipFill rotWithShape="1">
              <a:blip r:embed="rId5">
                <a:alphaModFix/>
              </a:blip>
              <a:srcRect b="23935" l="18913" r="10250" t="28704"/>
              <a:stretch/>
            </p:blipFill>
            <p:spPr>
              <a:xfrm>
                <a:off x="8144179" y="7097827"/>
                <a:ext cx="990224" cy="3939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81" name="Google Shape;181;p15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sp>
          <p:nvSpPr>
            <p:cNvPr id="182" name="Google Shape;182;p15"/>
            <p:cNvSpPr/>
            <p:nvPr/>
          </p:nvSpPr>
          <p:spPr>
            <a:xfrm>
              <a:off x="0" y="7094850"/>
              <a:ext cx="10692000" cy="465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5"/>
            <p:cNvSpPr txBox="1"/>
            <p:nvPr/>
          </p:nvSpPr>
          <p:spPr>
            <a:xfrm>
              <a:off x="514889" y="7198197"/>
              <a:ext cx="4216500" cy="26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2475" lIns="92475" spcFirstLastPara="1" rIns="92475" wrap="square" tIns="92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">
                  <a:latin typeface="IBM Plex Sans"/>
                  <a:ea typeface="IBM Plex Sans"/>
                  <a:cs typeface="IBM Plex Sans"/>
                  <a:sym typeface="IBM Plex Sans"/>
                </a:rPr>
                <a:t>FINANCIAL INNOVATION LAB</a:t>
              </a:r>
              <a:r>
                <a:rPr b="1" lang="en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| BOOTCAMP ONE </a:t>
              </a:r>
              <a:endParaRPr b="1" sz="6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184" name="Google Shape;184;p15"/>
            <p:cNvGrpSpPr/>
            <p:nvPr/>
          </p:nvGrpSpPr>
          <p:grpSpPr>
            <a:xfrm>
              <a:off x="7712143" y="7094781"/>
              <a:ext cx="2412328" cy="430321"/>
              <a:chOff x="5831433" y="6857683"/>
              <a:chExt cx="4631966" cy="815774"/>
            </a:xfrm>
          </p:grpSpPr>
          <p:pic>
            <p:nvPicPr>
              <p:cNvPr id="185" name="Google Shape;185;p1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513825" y="6857683"/>
                <a:ext cx="949574" cy="81577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6" name="Google Shape;186;p1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31433" y="7117645"/>
                <a:ext cx="1933325" cy="44640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7" name="Google Shape;187;p15"/>
              <p:cNvPicPr preferRelativeResize="0"/>
              <p:nvPr/>
            </p:nvPicPr>
            <p:blipFill rotWithShape="1">
              <a:blip r:embed="rId5">
                <a:alphaModFix/>
              </a:blip>
              <a:srcRect b="23935" l="18913" r="10250" t="28704"/>
              <a:stretch/>
            </p:blipFill>
            <p:spPr>
              <a:xfrm>
                <a:off x="8144179" y="7097827"/>
                <a:ext cx="990224" cy="3939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88" name="Google Shape;18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76410" y="910100"/>
            <a:ext cx="7653028" cy="573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6"/>
          <p:cNvSpPr txBox="1"/>
          <p:nvPr>
            <p:ph type="title"/>
          </p:nvPr>
        </p:nvSpPr>
        <p:spPr>
          <a:xfrm>
            <a:off x="345547" y="293700"/>
            <a:ext cx="9122400" cy="391500"/>
          </a:xfrm>
          <a:prstGeom prst="rect">
            <a:avLst/>
          </a:prstGeom>
        </p:spPr>
        <p:txBody>
          <a:bodyPr anchorCtr="0" anchor="b" bIns="116050" lIns="116050" spcFirstLastPara="1" rIns="116050" wrap="square" tIns="116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INSIGHTING TOOLS:</a:t>
            </a:r>
            <a:r>
              <a:rPr b="1" lang="en" sz="1800">
                <a:latin typeface="IBM Plex Sans"/>
                <a:ea typeface="IBM Plex Sans"/>
                <a:cs typeface="IBM Plex Sans"/>
                <a:sym typeface="IBM Plex Sans"/>
              </a:rPr>
              <a:t> AFFINITY MAPPING, ERAF DIAGRAM, TREE DIAGRAM 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94" name="Google Shape;194;p16"/>
          <p:cNvGrpSpPr/>
          <p:nvPr/>
        </p:nvGrpSpPr>
        <p:grpSpPr>
          <a:xfrm>
            <a:off x="0" y="7094781"/>
            <a:ext cx="10692000" cy="465069"/>
            <a:chOff x="0" y="7094781"/>
            <a:chExt cx="10692000" cy="465069"/>
          </a:xfrm>
        </p:grpSpPr>
        <p:sp>
          <p:nvSpPr>
            <p:cNvPr id="195" name="Google Shape;195;p16"/>
            <p:cNvSpPr/>
            <p:nvPr/>
          </p:nvSpPr>
          <p:spPr>
            <a:xfrm>
              <a:off x="0" y="7094850"/>
              <a:ext cx="10692000" cy="465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6"/>
            <p:cNvSpPr txBox="1"/>
            <p:nvPr/>
          </p:nvSpPr>
          <p:spPr>
            <a:xfrm>
              <a:off x="514889" y="7198197"/>
              <a:ext cx="4216500" cy="26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2475" lIns="92475" spcFirstLastPara="1" rIns="92475" wrap="square" tIns="924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600">
                  <a:latin typeface="IBM Plex Sans"/>
                  <a:ea typeface="IBM Plex Sans"/>
                  <a:cs typeface="IBM Plex Sans"/>
                  <a:sym typeface="IBM Plex Sans"/>
                </a:rPr>
                <a:t>FINANCIAL INNOVATION LAB</a:t>
              </a:r>
              <a:r>
                <a:rPr b="1" lang="en" sz="600">
                  <a:solidFill>
                    <a:srgbClr val="3C78D8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| BOOTCAMP ONE </a:t>
              </a:r>
              <a:endParaRPr b="1" sz="600">
                <a:solidFill>
                  <a:srgbClr val="3C78D8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197" name="Google Shape;197;p16"/>
            <p:cNvGrpSpPr/>
            <p:nvPr/>
          </p:nvGrpSpPr>
          <p:grpSpPr>
            <a:xfrm>
              <a:off x="7712143" y="7094781"/>
              <a:ext cx="2412328" cy="430321"/>
              <a:chOff x="5831433" y="6857683"/>
              <a:chExt cx="4631966" cy="815774"/>
            </a:xfrm>
          </p:grpSpPr>
          <p:pic>
            <p:nvPicPr>
              <p:cNvPr id="198" name="Google Shape;198;p16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9513825" y="6857683"/>
                <a:ext cx="949574" cy="81577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9" name="Google Shape;199;p16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31433" y="7117645"/>
                <a:ext cx="1933325" cy="44640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0" name="Google Shape;200;p16"/>
              <p:cNvPicPr preferRelativeResize="0"/>
              <p:nvPr/>
            </p:nvPicPr>
            <p:blipFill rotWithShape="1">
              <a:blip r:embed="rId5">
                <a:alphaModFix/>
              </a:blip>
              <a:srcRect b="23935" l="18913" r="10250" t="28704"/>
              <a:stretch/>
            </p:blipFill>
            <p:spPr>
              <a:xfrm>
                <a:off x="8144179" y="7097827"/>
                <a:ext cx="990224" cy="39390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01" name="Google Shape;20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95125" y="1037627"/>
            <a:ext cx="8101752" cy="5484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